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Code Pro" pitchFamily="49" charset="0"/>
      <p:regular r:id="rId12"/>
      <p:bold r:id="rId13"/>
    </p:embeddedFont>
    <p:embeddedFont>
      <p:font typeface="Amatic SC" charset="0"/>
      <p:regular r:id="rId14"/>
      <p:bold r:id="rId15"/>
    </p:embeddedFont>
    <p:embeddedFont>
      <p:font typeface="Life Savers" charset="0"/>
      <p:regular r:id="rId16"/>
      <p:bold r:id="rId17"/>
    </p:embeddedFont>
    <p:embeddedFont>
      <p:font typeface="Alegreya" charset="0"/>
      <p:regular r:id="rId18"/>
      <p:bold r:id="rId19"/>
      <p:italic r:id="rId20"/>
      <p:boldItalic r:id="rId21"/>
    </p:embeddedFont>
    <p:embeddedFont>
      <p:font typeface="Cherry Cream Soda" charset="0"/>
      <p:regular r:id="rId22"/>
    </p:embeddedFont>
    <p:embeddedFont>
      <p:font typeface="Quicksand" charset="0"/>
      <p:regular r:id="rId23"/>
      <p:bold r:id="rId24"/>
    </p:embeddedFont>
    <p:embeddedFont>
      <p:font typeface="Abril Fatface" charset="0"/>
      <p:regular r:id="rId25"/>
    </p:embeddedFont>
    <p:embeddedFont>
      <p:font typeface="Delius Swash Caps" charset="0"/>
      <p:regular r:id="rId26"/>
    </p:embeddedFont>
    <p:embeddedFont>
      <p:font typeface="Chelsea Market" charset="0"/>
      <p:regular r:id="rId27"/>
    </p:embeddedFont>
    <p:embeddedFont>
      <p:font typeface="Miltonian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3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5362" name="Shape 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9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7410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7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9458" name="Shape 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5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1506" name="Shape 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3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3554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0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5602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9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7650" name="Shape 1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6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9698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3"/>
          <p:cNvSpPr>
            <a:spLocks noGrp="1" noRo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1746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="ctr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" name="Shape 1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E758FBE2-45AE-4A81-B401-4BA19B007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72585348-F89C-4A86-A1B7-4A88EEF58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1E6AE6AC-3C05-4E82-B8C7-C45EDC9B6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tx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CBB2997B-1137-4490-B07A-63F2A779F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9B8E3036-6FBE-4FEE-B399-B8911EE41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2BE4BB97-87D1-4D52-BA9A-50CF48409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3" name="Shape 2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6C3E83F1-9F96-42AE-80B6-9CE0516E9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64388318-B71A-4027-A02C-91DDE688C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charset="0"/>
                <a:sym typeface="Arial" charset="0"/>
              </a:defRPr>
            </a:lvl1pPr>
          </a:lstStyle>
          <a:p>
            <a:fld id="{DEF8E036-CC17-4A73-BDE9-F619DAE30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7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cxnSp>
        <p:nvCxnSpPr>
          <p:cNvPr id="6" name="Shape 38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Shape 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43D71303-CB5C-4245-870F-F16E6F58C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3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3B33CCF2-B88D-4107-99AC-1F73423AF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292100"/>
            <a:ext cx="85217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228725"/>
            <a:ext cx="85217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Source Code Pro" pitchFamily="49" charset="0"/>
                <a:sym typeface="Source Code Pro" pitchFamily="49" charset="0"/>
              </a:defRPr>
            </a:lvl1pPr>
          </a:lstStyle>
          <a:p>
            <a:fld id="{FC173F5D-1CEC-4328-820A-5C2A667F8C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E_U1Um0blEo/VFhDNRL9eVI/AAAAAAAAAbs/B13ZzKTdP-o/s1600/Heffley+family+packs+for+vacatio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Vj7xRdedqIE/TbHbAQV7B5I/AAAAAAAAADE/YwejQzDxiqg/s1600/diary-of-a-wimpy-ki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6"/>
          <p:cNvSpPr txBox="1">
            <a:spLocks noGrp="1"/>
          </p:cNvSpPr>
          <p:nvPr>
            <p:ph type="ctrTitle"/>
          </p:nvPr>
        </p:nvSpPr>
        <p:spPr>
          <a:xfrm>
            <a:off x="311150" y="392113"/>
            <a:ext cx="8521700" cy="26908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Amatic SC" charset="0"/>
              <a:buNone/>
            </a:pPr>
            <a:r>
              <a:rPr lang="en-US" b="1" smtClean="0">
                <a:solidFill>
                  <a:schemeClr val="accent1"/>
                </a:solidFill>
                <a:latin typeface="Amatic SC" charset="0"/>
                <a:cs typeface="Arial" charset="0"/>
                <a:sym typeface="Amatic SC" charset="0"/>
              </a:rPr>
              <a:t>Vocab Lesson 3</a:t>
            </a:r>
          </a:p>
        </p:txBody>
      </p:sp>
      <p:sp>
        <p:nvSpPr>
          <p:cNvPr id="14339" name="Shape 57"/>
          <p:cNvSpPr txBox="1">
            <a:spLocks noGrp="1"/>
          </p:cNvSpPr>
          <p:nvPr>
            <p:ph type="subTitle" idx="1"/>
          </p:nvPr>
        </p:nvSpPr>
        <p:spPr>
          <a:xfrm>
            <a:off x="311150" y="2630488"/>
            <a:ext cx="8521700" cy="706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Tx/>
              <a:buFont typeface="Source Code Pro" pitchFamily="49" charset="0"/>
              <a:buNone/>
            </a:pPr>
            <a:r>
              <a:rPr lang="en-US" smtClean="0">
                <a:latin typeface="Source Code Pro" pitchFamily="49" charset="0"/>
                <a:cs typeface="Arial" charset="0"/>
                <a:sym typeface="Source Code Pro" pitchFamily="49" charset="0"/>
              </a:rPr>
              <a:t>R</a:t>
            </a:r>
            <a:r>
              <a:rPr lang="en-US" i="1" smtClean="0">
                <a:latin typeface="Source Code Pro" pitchFamily="49" charset="0"/>
                <a:cs typeface="Arial" charset="0"/>
                <a:sym typeface="Source Code Pro" pitchFamily="49" charset="0"/>
              </a:rPr>
              <a:t>oll of Thunder, Hear My Cry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2"/>
          <p:cNvSpPr txBox="1">
            <a:spLocks noGrp="1"/>
          </p:cNvSpPr>
          <p:nvPr>
            <p:ph type="title"/>
          </p:nvPr>
        </p:nvSpPr>
        <p:spPr>
          <a:xfrm>
            <a:off x="4729163" y="438150"/>
            <a:ext cx="4044950" cy="908050"/>
          </a:xfrm>
          <a:solidFill>
            <a:srgbClr val="FF27F6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Amatic SC" charset="0"/>
              <a:buNone/>
            </a:pPr>
            <a:r>
              <a:rPr lang="en-US" b="1" smtClean="0">
                <a:solidFill>
                  <a:schemeClr val="accent1"/>
                </a:solidFill>
                <a:latin typeface="Amatic SC" charset="0"/>
                <a:cs typeface="Arial" charset="0"/>
                <a:sym typeface="Amatic SC" charset="0"/>
              </a:rPr>
              <a:t>Defiant</a:t>
            </a:r>
          </a:p>
        </p:txBody>
      </p:sp>
      <p:sp>
        <p:nvSpPr>
          <p:cNvPr id="16387" name="Shape 63"/>
          <p:cNvSpPr txBox="1">
            <a:spLocks noGrp="1"/>
          </p:cNvSpPr>
          <p:nvPr>
            <p:ph type="subTitle" idx="1"/>
          </p:nvPr>
        </p:nvSpPr>
        <p:spPr>
          <a:xfrm>
            <a:off x="4729163" y="1174750"/>
            <a:ext cx="4044950" cy="906463"/>
          </a:xfrm>
          <a:solidFill>
            <a:srgbClr val="FF27F6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2400" smtClean="0">
                <a:latin typeface="Source Code Pro" pitchFamily="49" charset="0"/>
                <a:cs typeface="Arial" charset="0"/>
                <a:sym typeface="Source Code Pro" pitchFamily="49" charset="0"/>
              </a:rPr>
              <a:t>showing resistance; bold disobedience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2400" smtClean="0">
              <a:latin typeface="Source Code Pro" pitchFamily="49" charset="0"/>
              <a:cs typeface="Arial" charset="0"/>
              <a:sym typeface="Source Code Pro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2400" smtClean="0">
              <a:latin typeface="Source Code Pro" pitchFamily="49" charset="0"/>
              <a:cs typeface="Arial" charset="0"/>
              <a:sym typeface="Source Code Pro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latin typeface="Life Savers" charset="0"/>
                <a:cs typeface="Arial" charset="0"/>
                <a:sym typeface="Life Savers" charset="0"/>
              </a:rPr>
              <a:t>Example: Harry was defiant when Snape was his professor. </a:t>
            </a:r>
          </a:p>
        </p:txBody>
      </p:sp>
      <p:pic>
        <p:nvPicPr>
          <p:cNvPr id="16388" name="Shape 6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97758">
            <a:off x="712788" y="2497138"/>
            <a:ext cx="3932237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Shape 6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00013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0"/>
          <p:cNvSpPr txBox="1">
            <a:spLocks noChangeArrowheads="1"/>
          </p:cNvSpPr>
          <p:nvPr/>
        </p:nvSpPr>
        <p:spPr bwMode="auto">
          <a:xfrm>
            <a:off x="276225" y="3581400"/>
            <a:ext cx="8047038" cy="1562100"/>
          </a:xfrm>
          <a:prstGeom prst="rect">
            <a:avLst/>
          </a:prstGeom>
          <a:solidFill>
            <a:srgbClr val="674EA7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3000">
                <a:latin typeface="Alegreya" charset="0"/>
                <a:sym typeface="Alegreya" charset="0"/>
              </a:rPr>
              <a:t>When his parents said they were moving, Greg did not want to help and was especially </a:t>
            </a:r>
            <a:r>
              <a:rPr lang="en-US" sz="3600" b="1">
                <a:solidFill>
                  <a:srgbClr val="C9DAF8"/>
                </a:solidFill>
                <a:latin typeface="Alegreya" charset="0"/>
                <a:sym typeface="Alegreya" charset="0"/>
              </a:rPr>
              <a:t>listless</a:t>
            </a:r>
            <a:r>
              <a:rPr lang="en-US" sz="3000">
                <a:latin typeface="Alegreya" charset="0"/>
                <a:sym typeface="Alegreya" charset="0"/>
              </a:rPr>
              <a:t> when he saw the giant pile of bags.</a:t>
            </a:r>
          </a:p>
        </p:txBody>
      </p:sp>
      <p:pic>
        <p:nvPicPr>
          <p:cNvPr id="18435" name="Shape 71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557213"/>
            <a:ext cx="6715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hape 72"/>
          <p:cNvSpPr txBox="1">
            <a:spLocks noGrp="1"/>
          </p:cNvSpPr>
          <p:nvPr>
            <p:ph type="subTitle" idx="1"/>
          </p:nvPr>
        </p:nvSpPr>
        <p:spPr>
          <a:xfrm>
            <a:off x="211138" y="0"/>
            <a:ext cx="2725737" cy="2767013"/>
          </a:xfrm>
          <a:solidFill>
            <a:srgbClr val="351C7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2400" b="1" smtClean="0">
              <a:latin typeface="Source Code Pro" pitchFamily="49" charset="0"/>
              <a:cs typeface="Arial" charset="0"/>
              <a:sym typeface="Source Code Pro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2400" b="1" smtClean="0">
              <a:latin typeface="Source Code Pro" pitchFamily="49" charset="0"/>
              <a:cs typeface="Arial" charset="0"/>
              <a:sym typeface="Source Code Pro" pitchFamily="49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2400" b="1" smtClean="0">
              <a:latin typeface="Source Code Pro" pitchFamily="49" charset="0"/>
              <a:cs typeface="Arial" charset="0"/>
              <a:sym typeface="Source Code Pro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2400" b="1" smtClean="0">
                <a:solidFill>
                  <a:srgbClr val="FFFFFF"/>
                </a:solidFill>
                <a:latin typeface="Source Code Pro" pitchFamily="49" charset="0"/>
                <a:cs typeface="Arial" charset="0"/>
                <a:sym typeface="Source Code Pro" pitchFamily="49" charset="0"/>
              </a:rPr>
              <a:t>lacking energy or enthusiasm, lethargic </a:t>
            </a:r>
            <a:r>
              <a:rPr lang="en-US" sz="2400" b="1" smtClean="0">
                <a:latin typeface="Source Code Pro" pitchFamily="49" charset="0"/>
                <a:cs typeface="Arial" charset="0"/>
                <a:sym typeface="Source Code Pro" pitchFamily="49" charset="0"/>
              </a:rPr>
              <a:t> </a:t>
            </a:r>
          </a:p>
        </p:txBody>
      </p:sp>
      <p:sp>
        <p:nvSpPr>
          <p:cNvPr id="18437" name="Shape 73"/>
          <p:cNvSpPr txBox="1">
            <a:spLocks noGrp="1"/>
          </p:cNvSpPr>
          <p:nvPr>
            <p:ph type="title"/>
          </p:nvPr>
        </p:nvSpPr>
        <p:spPr>
          <a:xfrm>
            <a:off x="-190500" y="0"/>
            <a:ext cx="3717925" cy="10112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Amatic SC" charset="0"/>
              <a:buNone/>
            </a:pPr>
            <a:r>
              <a:rPr lang="en-US" sz="6800" b="1" smtClean="0">
                <a:solidFill>
                  <a:srgbClr val="F3F3F3"/>
                </a:solidFill>
                <a:latin typeface="Amatic SC" charset="0"/>
                <a:cs typeface="Arial" charset="0"/>
                <a:sym typeface="Amatic SC" charset="0"/>
              </a:rPr>
              <a:t>Listless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11438" cy="1025525"/>
          </a:xfrm>
          <a:solidFill>
            <a:srgbClr val="FF000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Amatic SC" charset="0"/>
              <a:buNone/>
            </a:pPr>
            <a:r>
              <a:rPr lang="en-US" sz="6000" b="1" smtClean="0">
                <a:solidFill>
                  <a:srgbClr val="F3F3F3"/>
                </a:solidFill>
                <a:latin typeface="Amatic SC" charset="0"/>
                <a:cs typeface="Arial" charset="0"/>
                <a:sym typeface="Amatic SC" charset="0"/>
              </a:rPr>
              <a:t>Adamant</a:t>
            </a:r>
          </a:p>
        </p:txBody>
      </p:sp>
      <p:sp>
        <p:nvSpPr>
          <p:cNvPr id="20482" name="Shape 79"/>
          <p:cNvSpPr txBox="1">
            <a:spLocks noGrp="1"/>
          </p:cNvSpPr>
          <p:nvPr>
            <p:ph type="subTitle" idx="1"/>
          </p:nvPr>
        </p:nvSpPr>
        <p:spPr>
          <a:xfrm>
            <a:off x="0" y="1138238"/>
            <a:ext cx="4044950" cy="2093912"/>
          </a:xfrm>
          <a:solidFill>
            <a:srgbClr val="660000"/>
          </a:solidFill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2400" b="1" smtClean="0">
                <a:solidFill>
                  <a:srgbClr val="F3F3F3"/>
                </a:solidFill>
                <a:latin typeface="Source Code Pro" pitchFamily="49" charset="0"/>
                <a:cs typeface="Arial" charset="0"/>
                <a:sym typeface="Source Code Pro" pitchFamily="49" charset="0"/>
              </a:rPr>
              <a:t>refusing to be persuaded or to change one’s mind; insistent or uncompromising </a:t>
            </a:r>
          </a:p>
        </p:txBody>
      </p:sp>
      <p:pic>
        <p:nvPicPr>
          <p:cNvPr id="20483" name="Shape 80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5988" y="0"/>
            <a:ext cx="56769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hape 81"/>
          <p:cNvSpPr txBox="1">
            <a:spLocks noChangeArrowheads="1"/>
          </p:cNvSpPr>
          <p:nvPr/>
        </p:nvSpPr>
        <p:spPr bwMode="auto">
          <a:xfrm>
            <a:off x="471488" y="3803650"/>
            <a:ext cx="8672512" cy="1339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herry Cream Soda" charset="0"/>
                <a:sym typeface="Cherry Cream Soda" charset="0"/>
              </a:rPr>
              <a:t>Greg’s friends mocked his new book bag and called it a purse, even after Greg was </a:t>
            </a:r>
            <a:r>
              <a:rPr lang="en-US" sz="3000">
                <a:solidFill>
                  <a:srgbClr val="FFE599"/>
                </a:solidFill>
                <a:latin typeface="Cherry Cream Soda" charset="0"/>
                <a:sym typeface="Cherry Cream Soda" charset="0"/>
              </a:rPr>
              <a:t>adamant </a:t>
            </a:r>
            <a:r>
              <a:rPr lang="en-US" sz="2400">
                <a:solidFill>
                  <a:srgbClr val="FFFFFF"/>
                </a:solidFill>
                <a:latin typeface="Cherry Cream Soda" charset="0"/>
                <a:sym typeface="Cherry Cream Soda" charset="0"/>
              </a:rPr>
              <a:t>that it was NOT a purse.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6"/>
          <p:cNvSpPr txBox="1">
            <a:spLocks noGrp="1"/>
          </p:cNvSpPr>
          <p:nvPr>
            <p:ph type="subTitle" idx="1"/>
          </p:nvPr>
        </p:nvSpPr>
        <p:spPr>
          <a:xfrm>
            <a:off x="261938" y="139700"/>
            <a:ext cx="4044950" cy="1603375"/>
          </a:xfrm>
          <a:solidFill>
            <a:srgbClr val="6AA84F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600" b="1" smtClean="0">
                <a:latin typeface="Cherry Cream Soda" charset="0"/>
                <a:cs typeface="Arial" charset="0"/>
                <a:sym typeface="Cherry Cream Soda" charset="0"/>
              </a:rPr>
              <a:t>Verge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latin typeface="Quicksand" charset="0"/>
                <a:cs typeface="Arial" charset="0"/>
                <a:sym typeface="Quicksand" charset="0"/>
              </a:rPr>
              <a:t>edge, border, or threshold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endParaRPr lang="en-US" sz="3000" b="1" smtClean="0">
              <a:solidFill>
                <a:srgbClr val="FFFFFF"/>
              </a:solidFill>
              <a:latin typeface="Quicksand" charset="0"/>
              <a:cs typeface="Arial" charset="0"/>
              <a:sym typeface="Quicksand" charset="0"/>
            </a:endParaRPr>
          </a:p>
        </p:txBody>
      </p:sp>
      <p:sp>
        <p:nvSpPr>
          <p:cNvPr id="22530" name="Shape 87"/>
          <p:cNvSpPr txBox="1">
            <a:spLocks noChangeArrowheads="1"/>
          </p:cNvSpPr>
          <p:nvPr/>
        </p:nvSpPr>
        <p:spPr bwMode="auto">
          <a:xfrm>
            <a:off x="1014413" y="2949575"/>
            <a:ext cx="5583237" cy="1958975"/>
          </a:xfrm>
          <a:prstGeom prst="rect">
            <a:avLst/>
          </a:prstGeom>
          <a:solidFill>
            <a:srgbClr val="274E13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3000">
                <a:solidFill>
                  <a:srgbClr val="FFFFFF"/>
                </a:solidFill>
                <a:latin typeface="Cherry Cream Soda" charset="0"/>
                <a:sym typeface="Cherry Cream Soda" charset="0"/>
              </a:rPr>
              <a:t>Hermione was on the verge of tears when she realized she got a C on her test.</a:t>
            </a:r>
          </a:p>
        </p:txBody>
      </p:sp>
      <p:pic>
        <p:nvPicPr>
          <p:cNvPr id="22531" name="Shape 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9700"/>
            <a:ext cx="31019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93"/>
          <p:cNvSpPr txBox="1">
            <a:spLocks noChangeArrowheads="1"/>
          </p:cNvSpPr>
          <p:nvPr/>
        </p:nvSpPr>
        <p:spPr bwMode="auto">
          <a:xfrm>
            <a:off x="4773613" y="0"/>
            <a:ext cx="4370387" cy="51435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en-US" sz="2400">
              <a:solidFill>
                <a:srgbClr val="FFFFFF"/>
              </a:solidFill>
              <a:latin typeface="Cherry Cream Soda" charset="0"/>
              <a:sym typeface="Cherry Cream Soda" charset="0"/>
            </a:endParaRPr>
          </a:p>
          <a:p>
            <a:pPr algn="ctr"/>
            <a:endParaRPr lang="en-US" sz="2400">
              <a:solidFill>
                <a:srgbClr val="FFFFFF"/>
              </a:solidFill>
              <a:latin typeface="Cherry Cream Soda" charset="0"/>
              <a:sym typeface="Cherry Cream Soda" charset="0"/>
            </a:endParaRPr>
          </a:p>
          <a:p>
            <a:pPr algn="ctr"/>
            <a:r>
              <a:rPr lang="en-US" sz="3000">
                <a:latin typeface="Cherry Cream Soda" charset="0"/>
                <a:sym typeface="Cherry Cream Soda" charset="0"/>
              </a:rPr>
              <a:t>Harry and Hermione shook hands to seal their pact.</a:t>
            </a:r>
          </a:p>
        </p:txBody>
      </p:sp>
      <p:sp>
        <p:nvSpPr>
          <p:cNvPr id="24578" name="Shape 94"/>
          <p:cNvSpPr txBox="1">
            <a:spLocks noGrp="1"/>
          </p:cNvSpPr>
          <p:nvPr>
            <p:ph type="subTitle" idx="1"/>
          </p:nvPr>
        </p:nvSpPr>
        <p:spPr>
          <a:xfrm>
            <a:off x="0" y="3470275"/>
            <a:ext cx="6642100" cy="1673225"/>
          </a:xfrm>
          <a:solidFill>
            <a:srgbClr val="CC0000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Abril Fatface" charset="0"/>
                <a:cs typeface="Arial" charset="0"/>
                <a:sym typeface="Abril Fatface" charset="0"/>
              </a:rPr>
              <a:t>PACT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Quicksand" charset="0"/>
                <a:cs typeface="Arial" charset="0"/>
                <a:sym typeface="Quicksand" charset="0"/>
              </a:rPr>
              <a:t>a formal agreement or treaty; promise </a:t>
            </a:r>
          </a:p>
        </p:txBody>
      </p:sp>
      <p:sp>
        <p:nvSpPr>
          <p:cNvPr id="24579" name="Shape 95"/>
          <p:cNvSpPr txBox="1">
            <a:spLocks noChangeArrowheads="1"/>
          </p:cNvSpPr>
          <p:nvPr/>
        </p:nvSpPr>
        <p:spPr bwMode="auto">
          <a:xfrm>
            <a:off x="8564563" y="-20097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shy mouse</a:t>
            </a:r>
          </a:p>
        </p:txBody>
      </p:sp>
      <p:pic>
        <p:nvPicPr>
          <p:cNvPr id="24580" name="Shape 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736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Shape 97" descr="Image https://s-media-cache-ak0.pinimg.com/236x/9c/90/ca/9c90ca0e693c3f0e6c2be164e91ff71c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6957">
            <a:off x="7031038" y="2851150"/>
            <a:ext cx="1879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02"/>
          <p:cNvSpPr txBox="1">
            <a:spLocks noGrp="1"/>
          </p:cNvSpPr>
          <p:nvPr>
            <p:ph type="body" idx="1"/>
          </p:nvPr>
        </p:nvSpPr>
        <p:spPr>
          <a:xfrm>
            <a:off x="2008188" y="3511550"/>
            <a:ext cx="5127625" cy="1392238"/>
          </a:xfrm>
          <a:solidFill>
            <a:srgbClr val="434343"/>
          </a:solidFill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SzTx/>
              <a:buFont typeface="Amatic SC" charset="0"/>
              <a:buNone/>
            </a:pPr>
            <a:r>
              <a:rPr lang="en-US" sz="3000" smtClean="0">
                <a:solidFill>
                  <a:srgbClr val="FFFFFF"/>
                </a:solidFill>
                <a:latin typeface="Abril Fatface" charset="0"/>
                <a:cs typeface="Arial" charset="0"/>
                <a:sym typeface="Abril Fatface" charset="0"/>
              </a:rPr>
              <a:t>EXPOUND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SzTx/>
              <a:buFont typeface="Amatic SC" charset="0"/>
              <a:buNone/>
            </a:pPr>
            <a:r>
              <a:rPr lang="en-US" sz="3000" smtClean="0">
                <a:solidFill>
                  <a:srgbClr val="FFFFFF"/>
                </a:solidFill>
                <a:latin typeface="Delius Swash Caps" charset="0"/>
                <a:cs typeface="Arial" charset="0"/>
                <a:sym typeface="Delius Swash Caps" charset="0"/>
              </a:rPr>
              <a:t>to  present  or explain in great detail</a:t>
            </a:r>
          </a:p>
        </p:txBody>
      </p:sp>
      <p:sp>
        <p:nvSpPr>
          <p:cNvPr id="26627" name="Shape 103"/>
          <p:cNvSpPr txBox="1">
            <a:spLocks noChangeArrowheads="1"/>
          </p:cNvSpPr>
          <p:nvPr/>
        </p:nvSpPr>
        <p:spPr bwMode="auto">
          <a:xfrm>
            <a:off x="233363" y="149225"/>
            <a:ext cx="3810000" cy="336232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3000">
                <a:solidFill>
                  <a:srgbClr val="FFFFFF"/>
                </a:solidFill>
                <a:latin typeface="Chelsea Market" charset="0"/>
                <a:sym typeface="Chelsea Market" charset="0"/>
              </a:rPr>
              <a:t>Professor McGonagall loved to </a:t>
            </a:r>
            <a:r>
              <a:rPr lang="en-US" sz="3600" b="1">
                <a:solidFill>
                  <a:srgbClr val="EFEFEF"/>
                </a:solidFill>
                <a:latin typeface="Miltonian" charset="0"/>
                <a:sym typeface="Miltonian" charset="0"/>
              </a:rPr>
              <a:t>expound</a:t>
            </a:r>
            <a:r>
              <a:rPr lang="en-US" sz="3000" b="1">
                <a:solidFill>
                  <a:srgbClr val="FFFFFF"/>
                </a:solidFill>
                <a:latin typeface="Miltonian" charset="0"/>
                <a:sym typeface="Miltonian" charset="0"/>
              </a:rPr>
              <a:t> </a:t>
            </a:r>
            <a:r>
              <a:rPr lang="en-US" sz="3000">
                <a:solidFill>
                  <a:srgbClr val="FFFFFF"/>
                </a:solidFill>
                <a:latin typeface="Chelsea Market" charset="0"/>
                <a:sym typeface="Chelsea Market" charset="0"/>
              </a:rPr>
              <a:t>on the secrets of magic and wizardry to the children. </a:t>
            </a:r>
          </a:p>
        </p:txBody>
      </p:sp>
      <p:pic>
        <p:nvPicPr>
          <p:cNvPr id="26628" name="Shape 104" descr="Image http://images5.fanpop.com/image/photos/28900000/Professor-Mcgonagall-professor-mcgonagall-28961104-1600-1066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100" y="533400"/>
            <a:ext cx="41513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09"/>
          <p:cNvSpPr txBox="1">
            <a:spLocks noChangeArrowheads="1"/>
          </p:cNvSpPr>
          <p:nvPr/>
        </p:nvSpPr>
        <p:spPr bwMode="auto">
          <a:xfrm>
            <a:off x="4564063" y="0"/>
            <a:ext cx="4579937" cy="5143500"/>
          </a:xfrm>
          <a:prstGeom prst="rect">
            <a:avLst/>
          </a:prstGeom>
          <a:solidFill>
            <a:srgbClr val="3C78D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75" name="Shape 110"/>
          <p:cNvSpPr txBox="1">
            <a:spLocks noGrp="1"/>
          </p:cNvSpPr>
          <p:nvPr>
            <p:ph type="subTitle" idx="1"/>
          </p:nvPr>
        </p:nvSpPr>
        <p:spPr>
          <a:xfrm>
            <a:off x="4756150" y="3186113"/>
            <a:ext cx="4044950" cy="1768475"/>
          </a:xfrm>
          <a:solidFill>
            <a:srgbClr val="0000FF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Quicksand" charset="0"/>
                <a:cs typeface="Arial" charset="0"/>
                <a:sym typeface="Quicksand" charset="0"/>
              </a:rPr>
              <a:t>HAUGHTY: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Quicksand" charset="0"/>
                <a:cs typeface="Arial" charset="0"/>
                <a:sym typeface="Quicksand" charset="0"/>
              </a:rPr>
              <a:t>arrogantly superior or disdainful</a:t>
            </a:r>
          </a:p>
        </p:txBody>
      </p:sp>
      <p:sp>
        <p:nvSpPr>
          <p:cNvPr id="28676" name="Shape 111"/>
          <p:cNvSpPr txBox="1">
            <a:spLocks noChangeArrowheads="1"/>
          </p:cNvSpPr>
          <p:nvPr/>
        </p:nvSpPr>
        <p:spPr bwMode="auto">
          <a:xfrm>
            <a:off x="4797425" y="150813"/>
            <a:ext cx="3741738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400">
                <a:latin typeface="Chelsea Market" charset="0"/>
                <a:sym typeface="Chelsea Market" charset="0"/>
              </a:rPr>
              <a:t>Snape was so </a:t>
            </a:r>
            <a:r>
              <a:rPr lang="en-US" sz="4800" b="1">
                <a:solidFill>
                  <a:srgbClr val="CC0000"/>
                </a:solidFill>
                <a:latin typeface="Amatic SC" charset="0"/>
                <a:sym typeface="Amatic SC" charset="0"/>
              </a:rPr>
              <a:t>haughty</a:t>
            </a:r>
            <a:r>
              <a:rPr lang="en-US" sz="2400">
                <a:latin typeface="Chelsea Market" charset="0"/>
                <a:sym typeface="Chelsea Market" charset="0"/>
              </a:rPr>
              <a:t> that Harry could not stand to be in his class.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16"/>
          <p:cNvSpPr txBox="1">
            <a:spLocks noGrp="1"/>
          </p:cNvSpPr>
          <p:nvPr>
            <p:ph type="title"/>
          </p:nvPr>
        </p:nvSpPr>
        <p:spPr>
          <a:xfrm>
            <a:off x="0" y="187325"/>
            <a:ext cx="2611438" cy="1025525"/>
          </a:xfrm>
          <a:solidFill>
            <a:srgbClr val="741B47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Amatic SC" charset="0"/>
              <a:buNone/>
            </a:pPr>
            <a:r>
              <a:rPr lang="en-US" sz="6000" b="1" smtClean="0">
                <a:solidFill>
                  <a:srgbClr val="F3F3F3"/>
                </a:solidFill>
                <a:latin typeface="Abril Fatface" charset="0"/>
                <a:cs typeface="Arial" charset="0"/>
                <a:sym typeface="Abril Fatface" charset="0"/>
              </a:rPr>
              <a:t>Feign</a:t>
            </a:r>
          </a:p>
        </p:txBody>
      </p:sp>
      <p:sp>
        <p:nvSpPr>
          <p:cNvPr id="30723" name="Shape 117"/>
          <p:cNvSpPr txBox="1">
            <a:spLocks noGrp="1"/>
          </p:cNvSpPr>
          <p:nvPr>
            <p:ph type="subTitle" idx="1"/>
          </p:nvPr>
        </p:nvSpPr>
        <p:spPr>
          <a:xfrm>
            <a:off x="-30163" y="1295400"/>
            <a:ext cx="2890838" cy="744538"/>
          </a:xfrm>
          <a:solidFill>
            <a:srgbClr val="741B47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Source Code Pro" pitchFamily="49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Quicksand" charset="0"/>
                <a:cs typeface="Arial" charset="0"/>
                <a:sym typeface="Quicksand" charset="0"/>
              </a:rPr>
              <a:t>to pretend </a:t>
            </a:r>
          </a:p>
        </p:txBody>
      </p:sp>
      <p:sp>
        <p:nvSpPr>
          <p:cNvPr id="30724" name="Shape 118"/>
          <p:cNvSpPr txBox="1">
            <a:spLocks noChangeArrowheads="1"/>
          </p:cNvSpPr>
          <p:nvPr/>
        </p:nvSpPr>
        <p:spPr bwMode="auto">
          <a:xfrm>
            <a:off x="0" y="3079750"/>
            <a:ext cx="46243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en-US" sz="2400" b="1" i="1">
              <a:latin typeface="Alegreya" charset="0"/>
              <a:sym typeface="Alegreya" charset="0"/>
            </a:endParaRPr>
          </a:p>
        </p:txBody>
      </p:sp>
      <p:pic>
        <p:nvPicPr>
          <p:cNvPr id="30725" name="Shape 1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913" y="1025525"/>
            <a:ext cx="37068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hape 120"/>
          <p:cNvSpPr txBox="1">
            <a:spLocks noChangeArrowheads="1"/>
          </p:cNvSpPr>
          <p:nvPr/>
        </p:nvSpPr>
        <p:spPr bwMode="auto">
          <a:xfrm>
            <a:off x="257175" y="3729038"/>
            <a:ext cx="8469313" cy="1025525"/>
          </a:xfrm>
          <a:prstGeom prst="rect">
            <a:avLst/>
          </a:prstGeom>
          <a:solidFill>
            <a:srgbClr val="A64D79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FF"/>
                </a:solidFill>
                <a:latin typeface="Chelsea Market" charset="0"/>
                <a:sym typeface="Chelsea Market" charset="0"/>
              </a:rPr>
              <a:t>Greg feigned having the FLU so his mom would let him stay home from school and play video games.</a:t>
            </a:r>
            <a:r>
              <a:rPr lang="en-US" sz="2400">
                <a:latin typeface="Chelsea Market" charset="0"/>
                <a:sym typeface="Chelsea Market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Arial</vt:lpstr>
      <vt:lpstr>Source Code Pro</vt:lpstr>
      <vt:lpstr>Amatic SC</vt:lpstr>
      <vt:lpstr>Life Savers</vt:lpstr>
      <vt:lpstr>Alegreya</vt:lpstr>
      <vt:lpstr>Cherry Cream Soda</vt:lpstr>
      <vt:lpstr>Quicksand</vt:lpstr>
      <vt:lpstr>Abril Fatface</vt:lpstr>
      <vt:lpstr>Delius Swash Caps</vt:lpstr>
      <vt:lpstr>Chelsea Market</vt:lpstr>
      <vt:lpstr>Miltonian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beach-day</vt:lpstr>
      <vt:lpstr>Vocab Lesson 3</vt:lpstr>
      <vt:lpstr>Defiant</vt:lpstr>
      <vt:lpstr>Listless</vt:lpstr>
      <vt:lpstr>Adamant</vt:lpstr>
      <vt:lpstr>Slide 5</vt:lpstr>
      <vt:lpstr>Slide 6</vt:lpstr>
      <vt:lpstr>Slide 7</vt:lpstr>
      <vt:lpstr>Slide 8</vt:lpstr>
      <vt:lpstr>Feign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Lesson 3</dc:title>
  <cp:lastModifiedBy>postke</cp:lastModifiedBy>
  <cp:revision>1</cp:revision>
  <dcterms:modified xsi:type="dcterms:W3CDTF">2016-11-14T18:09:25Z</dcterms:modified>
</cp:coreProperties>
</file>